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7" r:id="rId5"/>
    <p:sldId id="268" r:id="rId6"/>
    <p:sldId id="270" r:id="rId7"/>
    <p:sldId id="271" r:id="rId8"/>
    <p:sldId id="272" r:id="rId9"/>
    <p:sldId id="269" r:id="rId10"/>
    <p:sldId id="274" r:id="rId11"/>
    <p:sldId id="273" r:id="rId12"/>
    <p:sldId id="259" r:id="rId13"/>
    <p:sldId id="275" r:id="rId14"/>
    <p:sldId id="276" r:id="rId15"/>
    <p:sldId id="260" r:id="rId16"/>
    <p:sldId id="261" r:id="rId17"/>
    <p:sldId id="262" r:id="rId18"/>
    <p:sldId id="265" r:id="rId19"/>
    <p:sldId id="266" r:id="rId20"/>
  </p:sldIdLst>
  <p:sldSz cx="18288000" cy="10287000"/>
  <p:notesSz cx="6858000" cy="9144000"/>
  <p:embeddedFontLst>
    <p:embeddedFont>
      <p:font typeface="Alexandria Bold" panose="020B0604020202020204" charset="-78"/>
      <p:regular r:id="rId22"/>
    </p:embeddedFont>
    <p:embeddedFont>
      <p:font typeface="Garet" panose="020B0604020202020204" charset="0"/>
      <p:regular r:id="rId23"/>
    </p:embeddedFont>
    <p:embeddedFont>
      <p:font typeface="Garet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C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6AAF6-8AFA-4D97-AEFB-F7E278C8C2AF}" type="datetimeFigureOut">
              <a:rPr lang="en-IN" smtClean="0"/>
              <a:t>04-11-2025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BB521-750E-42CF-B5FA-016BC69FD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73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BB521-750E-42CF-B5FA-016BC69FD2BB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232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BB521-750E-42CF-B5FA-016BC69FD2BB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9687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BB521-750E-42CF-B5FA-016BC69FD2BB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19616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BB521-750E-42CF-B5FA-016BC69FD2BB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408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BB521-750E-42CF-B5FA-016BC69FD2BB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6011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CBDD95C-358C-56F1-3068-C43FB3822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8633" l="53190" r="99219">
                        <a14:foregroundMark x1="69206" y1="10938" x2="62630" y2="14355"/>
                        <a14:foregroundMark x1="62630" y1="14355" x2="59831" y2="32129"/>
                        <a14:foregroundMark x1="59831" y1="32129" x2="68555" y2="33789"/>
                        <a14:foregroundMark x1="68555" y1="33789" x2="65560" y2="14258"/>
                        <a14:foregroundMark x1="65560" y1="14258" x2="63346" y2="16797"/>
                        <a14:foregroundMark x1="87891" y1="19434" x2="87695" y2="31348"/>
                        <a14:foregroundMark x1="87695" y1="31348" x2="87826" y2="25391"/>
                        <a14:foregroundMark x1="81222" y1="52630" x2="79232" y2="60840"/>
                        <a14:foregroundMark x1="87826" y1="25391" x2="81915" y2="49774"/>
                        <a14:foregroundMark x1="68035" y1="49489" x2="67383" y2="48828"/>
                        <a14:foregroundMark x1="74082" y1="55619" x2="70917" y2="52410"/>
                        <a14:foregroundMark x1="79232" y1="60840" x2="76710" y2="58283"/>
                        <a14:foregroundMark x1="76795" y1="48010" x2="85352" y2="47266"/>
                        <a14:foregroundMark x1="69470" y1="48647" x2="74031" y2="48250"/>
                        <a14:foregroundMark x1="67383" y1="48828" x2="69144" y2="48675"/>
                        <a14:foregroundMark x1="73941" y1="62642" x2="73177" y2="63672"/>
                        <a14:foregroundMark x1="81371" y1="52630" x2="76710" y2="58911"/>
                        <a14:foregroundMark x1="85352" y1="47266" x2="83970" y2="49128"/>
                        <a14:foregroundMark x1="74306" y1="48906" x2="74632" y2="44635"/>
                        <a14:foregroundMark x1="73791" y1="55634" x2="74043" y2="52338"/>
                        <a14:foregroundMark x1="73177" y1="63672" x2="73708" y2="56725"/>
                        <a14:foregroundMark x1="73574" y1="52313" x2="71810" y2="68945"/>
                        <a14:foregroundMark x1="74392" y1="44603" x2="73964" y2="48639"/>
                        <a14:foregroundMark x1="76710" y1="70942" x2="77083" y2="71094"/>
                        <a14:foregroundMark x1="71810" y1="68945" x2="73941" y2="69813"/>
                        <a14:foregroundMark x1="58255" y1="52054" x2="59180" y2="66309"/>
                        <a14:foregroundMark x1="55339" y1="7129" x2="58037" y2="48695"/>
                        <a14:foregroundMark x1="59180" y1="66309" x2="57031" y2="86426"/>
                        <a14:foregroundMark x1="57031" y1="86426" x2="66081" y2="88477"/>
                        <a14:foregroundMark x1="76810" y1="87223" x2="81966" y2="86621"/>
                        <a14:foregroundMark x1="66081" y1="88477" x2="74045" y2="87547"/>
                        <a14:foregroundMark x1="81966" y1="86621" x2="89909" y2="89063"/>
                        <a14:foregroundMark x1="89909" y1="89063" x2="92188" y2="70215"/>
                        <a14:foregroundMark x1="90774" y1="49009" x2="89714" y2="33105"/>
                        <a14:foregroundMark x1="92188" y1="70215" x2="91002" y2="52420"/>
                        <a14:foregroundMark x1="89714" y1="33105" x2="92383" y2="19238"/>
                        <a14:foregroundMark x1="92383" y1="19238" x2="83398" y2="9277"/>
                        <a14:foregroundMark x1="74202" y1="9180" x2="55664" y2="8984"/>
                        <a14:foregroundMark x1="83398" y1="9277" x2="76970" y2="9209"/>
                        <a14:foregroundMark x1="57262" y1="52169" x2="58854" y2="95215"/>
                        <a14:foregroundMark x1="55664" y1="8984" x2="57137" y2="48799"/>
                        <a14:foregroundMark x1="76863" y1="93077" x2="79427" y2="92773"/>
                        <a14:foregroundMark x1="58854" y1="95215" x2="74098" y2="93406"/>
                        <a14:foregroundMark x1="79427" y1="92773" x2="98763" y2="76172"/>
                        <a14:foregroundMark x1="96119" y1="48624" x2="92839" y2="14453"/>
                        <a14:foregroundMark x1="98763" y1="76172" x2="96367" y2="51209"/>
                        <a14:foregroundMark x1="92839" y1="14453" x2="78776" y2="9863"/>
                        <a14:foregroundMark x1="74779" y1="14242" x2="59701" y2="30762"/>
                        <a14:foregroundMark x1="78776" y1="9863" x2="75449" y2="13508"/>
                        <a14:foregroundMark x1="64903" y1="52944" x2="65495" y2="55469"/>
                        <a14:foregroundMark x1="59701" y1="30762" x2="63926" y2="48778"/>
                        <a14:foregroundMark x1="76944" y1="11552" x2="94401" y2="10840"/>
                        <a14:foregroundMark x1="58464" y1="12305" x2="74173" y2="11664"/>
                        <a14:foregroundMark x1="94401" y1="10840" x2="93555" y2="6348"/>
                        <a14:foregroundMark x1="74172" y1="11728" x2="71745" y2="12402"/>
                        <a14:foregroundMark x1="93555" y1="6348" x2="76955" y2="10956"/>
                        <a14:foregroundMark x1="71745" y1="12402" x2="59310" y2="9668"/>
                        <a14:foregroundMark x1="59310" y1="9668" x2="55924" y2="6543"/>
                        <a14:foregroundMark x1="55924" y1="6543" x2="53581" y2="9277"/>
                        <a14:foregroundMark x1="54779" y1="52728" x2="55404" y2="75391"/>
                        <a14:foregroundMark x1="53581" y1="9277" x2="54683" y2="49225"/>
                        <a14:foregroundMark x1="76970" y1="8711" x2="92708" y2="9473"/>
                        <a14:foregroundMark x1="60417" y1="7910" x2="74202" y2="8578"/>
                        <a14:foregroundMark x1="92708" y1="9473" x2="98633" y2="9277"/>
                        <a14:foregroundMark x1="98633" y1="9277" x2="99219" y2="9277"/>
                        <a14:foregroundMark x1="83138" y1="73633" x2="81836" y2="87598"/>
                        <a14:foregroundMark x1="81836" y1="87598" x2="84375" y2="73828"/>
                        <a14:foregroundMark x1="84375" y1="73828" x2="89583" y2="89453"/>
                        <a14:foregroundMark x1="89583" y1="89453" x2="95313" y2="84082"/>
                        <a14:foregroundMark x1="95313" y1="84082" x2="88346" y2="97559"/>
                        <a14:foregroundMark x1="88346" y1="97559" x2="76172" y2="98730"/>
                        <a14:foregroundMark x1="74088" y1="92320" x2="56445" y2="91699"/>
                        <a14:foregroundMark x1="78646" y1="92480" x2="76857" y2="92417"/>
                        <a14:foregroundMark x1="56445" y1="91699" x2="53451" y2="84473"/>
                        <a14:foregroundMark x1="53451" y1="84473" x2="53255" y2="79492"/>
                        <a14:foregroundMark x1="76710" y1="75084" x2="78646" y2="61621"/>
                        <a14:foregroundMark x1="84054" y1="49128" x2="87565" y2="41016"/>
                        <a14:foregroundMark x1="78646" y1="61621" x2="82538" y2="52630"/>
                        <a14:foregroundMark x1="87565" y1="41016" x2="81510" y2="29004"/>
                        <a14:foregroundMark x1="81510" y1="29004" x2="78320" y2="15039"/>
                        <a14:foregroundMark x1="78320" y1="15039" x2="85417" y2="24609"/>
                        <a14:foregroundMark x1="85417" y1="24609" x2="84945" y2="49128"/>
                        <a14:foregroundMark x1="91353" y1="52395" x2="94336" y2="52734"/>
                        <a14:foregroundMark x1="94336" y1="52734" x2="82292" y2="60352"/>
                        <a14:foregroundMark x1="82292" y1="60352" x2="82292" y2="60449"/>
                        <a14:foregroundMark x1="74414" y1="7715" x2="74414" y2="3125"/>
                        <a14:foregroundMark x1="64844" y1="72949" x2="67253" y2="77441"/>
                        <a14:foregroundMark x1="67253" y1="77441" x2="68880" y2="73242"/>
                        <a14:foregroundMark x1="68880" y1="73242" x2="67708" y2="73145"/>
                        <a14:foregroundMark x1="73633" y1="74902" x2="73633" y2="72461"/>
                        <a14:backgroundMark x1="75781" y1="37012" x2="75326" y2="44727"/>
                        <a14:backgroundMark x1="75326" y1="44727" x2="75586" y2="54883"/>
                        <a14:backgroundMark x1="75586" y1="54883" x2="75716" y2="55371"/>
                        <a14:backgroundMark x1="75326" y1="57324" x2="75326" y2="76270"/>
                        <a14:backgroundMark x1="75326" y1="76270" x2="75521" y2="97656"/>
                        <a14:backgroundMark x1="81445" y1="50879" x2="88607" y2="50879"/>
                        <a14:backgroundMark x1="88607" y1="50879" x2="96745" y2="50293"/>
                        <a14:backgroundMark x1="56315" y1="50586" x2="61393" y2="50000"/>
                        <a14:backgroundMark x1="64518" y1="51172" x2="68750" y2="51270"/>
                        <a14:backgroundMark x1="68750" y1="51270" x2="72591" y2="50391"/>
                        <a14:backgroundMark x1="72591" y1="50391" x2="73372" y2="50391"/>
                        <a14:backgroundMark x1="55534" y1="50977" x2="52083" y2="50977"/>
                        <a14:backgroundMark x1="65104" y1="50391" x2="61198" y2="51270"/>
                        <a14:backgroundMark x1="75326" y1="50684" x2="69857" y2="50391"/>
                        <a14:backgroundMark x1="75065" y1="55566" x2="75130" y2="58301"/>
                        <a14:backgroundMark x1="75260" y1="15234" x2="74609" y2="5371"/>
                        <a14:backgroundMark x1="75586" y1="7715" x2="75586" y2="10059"/>
                        <a14:backgroundMark x1="75586" y1="10059" x2="75521" y2="13770"/>
                        <a14:backgroundMark x1="75521" y1="13770" x2="75065" y2="14551"/>
                        <a14:backgroundMark x1="75586" y1="12012" x2="75521" y2="13965"/>
                        <a14:backgroundMark x1="75260" y1="36621" x2="75326" y2="37695"/>
                      </a14:backgroundRemoval>
                    </a14:imgEffect>
                  </a14:imgLayer>
                </a14:imgProps>
              </a:ext>
            </a:extLst>
          </a:blip>
          <a:srcRect l="53646" t="5435" r="2884" b="4327"/>
          <a:stretch>
            <a:fillRect/>
          </a:stretch>
        </p:blipFill>
        <p:spPr>
          <a:xfrm>
            <a:off x="10751305" y="1028700"/>
            <a:ext cx="6334300" cy="8766276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H="1" flipV="1">
            <a:off x="13890343" y="5516388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4840371" y="6758253"/>
                </a:moveTo>
                <a:lnTo>
                  <a:pt x="0" y="6758253"/>
                </a:lnTo>
                <a:lnTo>
                  <a:pt x="0" y="0"/>
                </a:lnTo>
                <a:lnTo>
                  <a:pt x="4840371" y="0"/>
                </a:lnTo>
                <a:lnTo>
                  <a:pt x="4840371" y="6758253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12327" flipH="1">
            <a:off x="-1633813" y="4706943"/>
            <a:ext cx="7684967" cy="7684967"/>
          </a:xfrm>
          <a:custGeom>
            <a:avLst/>
            <a:gdLst/>
            <a:ahLst/>
            <a:cxnLst/>
            <a:rect l="l" t="t" r="r" b="b"/>
            <a:pathLst>
              <a:path w="7684967" h="7684967">
                <a:moveTo>
                  <a:pt x="7684968" y="0"/>
                </a:moveTo>
                <a:lnTo>
                  <a:pt x="0" y="0"/>
                </a:lnTo>
                <a:lnTo>
                  <a:pt x="0" y="7684968"/>
                </a:lnTo>
                <a:lnTo>
                  <a:pt x="7684968" y="7684968"/>
                </a:lnTo>
                <a:lnTo>
                  <a:pt x="7684968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-2020970" y="4706943"/>
            <a:ext cx="7684967" cy="7684967"/>
          </a:xfrm>
          <a:custGeom>
            <a:avLst/>
            <a:gdLst/>
            <a:ahLst/>
            <a:cxnLst/>
            <a:rect l="l" t="t" r="r" b="b"/>
            <a:pathLst>
              <a:path w="7684967" h="7684967">
                <a:moveTo>
                  <a:pt x="7684968" y="0"/>
                </a:moveTo>
                <a:lnTo>
                  <a:pt x="0" y="0"/>
                </a:lnTo>
                <a:lnTo>
                  <a:pt x="0" y="7684968"/>
                </a:lnTo>
                <a:lnTo>
                  <a:pt x="7684968" y="7684968"/>
                </a:lnTo>
                <a:lnTo>
                  <a:pt x="7684968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76744" flipV="1">
            <a:off x="12281842" y="-3234705"/>
            <a:ext cx="6992792" cy="6992792"/>
          </a:xfrm>
          <a:custGeom>
            <a:avLst/>
            <a:gdLst/>
            <a:ahLst/>
            <a:cxnLst/>
            <a:rect l="l" t="t" r="r" b="b"/>
            <a:pathLst>
              <a:path w="6992792" h="6992792">
                <a:moveTo>
                  <a:pt x="0" y="6992792"/>
                </a:moveTo>
                <a:lnTo>
                  <a:pt x="6992792" y="6992792"/>
                </a:lnTo>
                <a:lnTo>
                  <a:pt x="6992792" y="0"/>
                </a:lnTo>
                <a:lnTo>
                  <a:pt x="0" y="0"/>
                </a:lnTo>
                <a:lnTo>
                  <a:pt x="0" y="6992792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12348517" y="-3496396"/>
            <a:ext cx="6992792" cy="6992792"/>
          </a:xfrm>
          <a:custGeom>
            <a:avLst/>
            <a:gdLst/>
            <a:ahLst/>
            <a:cxnLst/>
            <a:rect l="l" t="t" r="r" b="b"/>
            <a:pathLst>
              <a:path w="6992792" h="6992792">
                <a:moveTo>
                  <a:pt x="0" y="6992792"/>
                </a:moveTo>
                <a:lnTo>
                  <a:pt x="6992792" y="6992792"/>
                </a:lnTo>
                <a:lnTo>
                  <a:pt x="6992792" y="0"/>
                </a:lnTo>
                <a:lnTo>
                  <a:pt x="0" y="0"/>
                </a:lnTo>
                <a:lnTo>
                  <a:pt x="0" y="6992792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600200" y="3496396"/>
            <a:ext cx="8915078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Food Sorting in Food Processing using Shape Application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764105">
            <a:off x="13390644" y="-2773243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449803" y="57891"/>
            <a:ext cx="13388393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Edge Detection for Shape Recognition</a:t>
            </a:r>
          </a:p>
        </p:txBody>
      </p:sp>
      <p:sp>
        <p:nvSpPr>
          <p:cNvPr id="8" name="Freeform 8"/>
          <p:cNvSpPr/>
          <p:nvPr/>
        </p:nvSpPr>
        <p:spPr>
          <a:xfrm rot="4268351">
            <a:off x="15858808" y="7267873"/>
            <a:ext cx="3201726" cy="3798692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7910" r="-51180"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1447800" y="9464178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252426" y="906246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0B7736-A2D7-1C06-1278-D369D4368E3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7861" b="14844"/>
          <a:stretch>
            <a:fillRect/>
          </a:stretch>
        </p:blipFill>
        <p:spPr>
          <a:xfrm>
            <a:off x="157009" y="2476500"/>
            <a:ext cx="9028120" cy="55625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386ABB-D495-52EC-F643-FC2692A181C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8984" b="13281"/>
          <a:stretch>
            <a:fillRect/>
          </a:stretch>
        </p:blipFill>
        <p:spPr>
          <a:xfrm>
            <a:off x="9378247" y="2476501"/>
            <a:ext cx="8757353" cy="556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0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66800" y="2747027"/>
            <a:ext cx="4724400" cy="5192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Raspberry Pi 5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Main controller and processor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Runs image processing using OpenCV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Controls motor and camera modules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87902" y="442620"/>
            <a:ext cx="13312193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Components Used</a:t>
            </a:r>
          </a:p>
        </p:txBody>
      </p:sp>
      <p:sp>
        <p:nvSpPr>
          <p:cNvPr id="8" name="Freeform 8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10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CCA85A3-5E57-7AF0-D2C2-316C6BA11BD5}"/>
              </a:ext>
            </a:extLst>
          </p:cNvPr>
          <p:cNvCxnSpPr/>
          <p:nvPr/>
        </p:nvCxnSpPr>
        <p:spPr>
          <a:xfrm>
            <a:off x="6324600" y="2092460"/>
            <a:ext cx="0" cy="65532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986DCEC-3C85-4710-1087-E4B101E4C95C}"/>
              </a:ext>
            </a:extLst>
          </p:cNvPr>
          <p:cNvCxnSpPr/>
          <p:nvPr/>
        </p:nvCxnSpPr>
        <p:spPr>
          <a:xfrm>
            <a:off x="12496800" y="2092460"/>
            <a:ext cx="0" cy="65532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">
            <a:extLst>
              <a:ext uri="{FF2B5EF4-FFF2-40B4-BE49-F238E27FC236}">
                <a16:creationId xmlns:a16="http://schemas.microsoft.com/office/drawing/2014/main" id="{97CD807A-138F-B006-74A6-75DEF5D51841}"/>
              </a:ext>
            </a:extLst>
          </p:cNvPr>
          <p:cNvSpPr txBox="1"/>
          <p:nvPr/>
        </p:nvSpPr>
        <p:spPr>
          <a:xfrm>
            <a:off x="6755321" y="2747026"/>
            <a:ext cx="5389919" cy="5192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Conveyor Belt (DC Geared Motor)</a:t>
            </a:r>
          </a:p>
          <a:p>
            <a:pPr marL="514350" indent="-51435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Moves food items for inspection</a:t>
            </a:r>
          </a:p>
          <a:p>
            <a:pPr marL="514350" indent="-51435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Geared motor ensures steady motion</a:t>
            </a:r>
          </a:p>
          <a:p>
            <a:pPr marL="514350" indent="-51435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Adjustable speed for smooth sorting</a:t>
            </a:r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85B05618-833C-42B8-9053-FCCBF9753844}"/>
              </a:ext>
            </a:extLst>
          </p:cNvPr>
          <p:cNvSpPr txBox="1"/>
          <p:nvPr/>
        </p:nvSpPr>
        <p:spPr>
          <a:xfrm>
            <a:off x="12725400" y="2747026"/>
            <a:ext cx="4991097" cy="4538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Camera Module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Captures top-view images of food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High-resolution for accurate detection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Connected to Pi via CSI/USB</a:t>
            </a:r>
          </a:p>
        </p:txBody>
      </p:sp>
    </p:spTree>
    <p:extLst>
      <p:ext uri="{BB962C8B-B14F-4D97-AF65-F5344CB8AC3E}">
        <p14:creationId xmlns:p14="http://schemas.microsoft.com/office/powerpoint/2010/main" val="2839171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541415" y="639552"/>
            <a:ext cx="9205169" cy="1355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Block Diagram</a:t>
            </a:r>
          </a:p>
        </p:txBody>
      </p:sp>
      <p:sp>
        <p:nvSpPr>
          <p:cNvPr id="7" name="Freeform 7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AutoShape 8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9584BE-4F02-A29C-E667-9F62A86F68A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6406" b="13281"/>
          <a:stretch>
            <a:fillRect/>
          </a:stretch>
        </p:blipFill>
        <p:spPr>
          <a:xfrm>
            <a:off x="2552699" y="2235737"/>
            <a:ext cx="13182600" cy="698782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676398" y="2352795"/>
            <a:ext cx="7467600" cy="5192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Detection Output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System successfully identifies edges and contours of food items.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Differentiates between normal and broken/deformed biscuits.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Calculates shape parameters in real time.</a:t>
            </a:r>
          </a:p>
        </p:txBody>
      </p:sp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487902" y="612005"/>
            <a:ext cx="13312193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Results and Output</a:t>
            </a:r>
          </a:p>
        </p:txBody>
      </p:sp>
      <p:sp>
        <p:nvSpPr>
          <p:cNvPr id="8" name="Freeform 8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12</a:t>
            </a: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97CD807A-138F-B006-74A6-75DEF5D51841}"/>
              </a:ext>
            </a:extLst>
          </p:cNvPr>
          <p:cNvSpPr txBox="1"/>
          <p:nvPr/>
        </p:nvSpPr>
        <p:spPr>
          <a:xfrm>
            <a:off x="10404874" y="2679680"/>
            <a:ext cx="6602892" cy="4538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Sorting Action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Raspberry Pi triggers motor/servo when a defective item is detected.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Good items move forward; defective ones are diverted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1155468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9B7AE99-672B-ED9D-BC70-D7C7B5A8B0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0745609"/>
              </p:ext>
            </p:extLst>
          </p:nvPr>
        </p:nvGraphicFramePr>
        <p:xfrm>
          <a:off x="636079" y="2411202"/>
          <a:ext cx="10058400" cy="6248558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312224857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558086064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36223940"/>
                    </a:ext>
                  </a:extLst>
                </a:gridCol>
              </a:tblGrid>
              <a:tr h="78107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 dirty="0">
                          <a:latin typeface="Garet" panose="020B0604020202020204" charset="0"/>
                        </a:rPr>
                        <a:t>Parameter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>
                          <a:latin typeface="Garet" panose="020B0604020202020204" charset="0"/>
                        </a:rPr>
                        <a:t>Achieved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>
                          <a:latin typeface="Garet" panose="020B0604020202020204" charset="0"/>
                        </a:rPr>
                        <a:t>Remarks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4028758"/>
                  </a:ext>
                </a:extLst>
              </a:tr>
              <a:tr h="136687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>
                          <a:latin typeface="Garet" panose="020B0604020202020204" charset="0"/>
                        </a:rPr>
                        <a:t>Detection Accuracy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>
                          <a:latin typeface="Garet" panose="020B0604020202020204" charset="0"/>
                        </a:rPr>
                        <a:t>93–95%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 dirty="0">
                          <a:latin typeface="Garet" panose="020B0604020202020204" charset="0"/>
                        </a:rPr>
                        <a:t>Depends on lighting &amp; camera clarity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4337819"/>
                  </a:ext>
                </a:extLst>
              </a:tr>
              <a:tr h="136687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>
                          <a:latin typeface="Garet" panose="020B0604020202020204" charset="0"/>
                        </a:rPr>
                        <a:t>Processing Speed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 dirty="0">
                          <a:latin typeface="Garet" panose="020B0604020202020204" charset="0"/>
                        </a:rPr>
                        <a:t>~2.5 frames/sec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 dirty="0">
                          <a:latin typeface="Garet" panose="020B0604020202020204" charset="0"/>
                        </a:rPr>
                        <a:t>Real-time performance on Raspberry Pi 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046805"/>
                  </a:ext>
                </a:extLst>
              </a:tr>
              <a:tr h="136687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>
                          <a:latin typeface="Garet" panose="020B0604020202020204" charset="0"/>
                        </a:rPr>
                        <a:t>Sorting Accuracy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>
                          <a:latin typeface="Garet" panose="020B0604020202020204" charset="0"/>
                        </a:rPr>
                        <a:t>~90%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>
                          <a:latin typeface="Garet" panose="020B0604020202020204" charset="0"/>
                        </a:rPr>
                        <a:t>Effective under stable conveyor speed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74934"/>
                  </a:ext>
                </a:extLst>
              </a:tr>
              <a:tr h="136687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>
                          <a:latin typeface="Garet" panose="020B0604020202020204" charset="0"/>
                        </a:rPr>
                        <a:t>Power Consumption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>
                          <a:latin typeface="Garet" panose="020B0604020202020204" charset="0"/>
                        </a:rPr>
                        <a:t>Low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 dirty="0">
                          <a:latin typeface="Garet" panose="020B0604020202020204" charset="0"/>
                        </a:rPr>
                        <a:t>Efficient operation with DC motors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3386952"/>
                  </a:ext>
                </a:extLst>
              </a:tr>
            </a:tbl>
          </a:graphicData>
        </a:graphic>
      </p:graphicFrame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487902" y="612005"/>
            <a:ext cx="13312193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Performance Analysis</a:t>
            </a:r>
          </a:p>
        </p:txBody>
      </p:sp>
      <p:sp>
        <p:nvSpPr>
          <p:cNvPr id="8" name="Freeform 8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13</a:t>
            </a: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97CD807A-138F-B006-74A6-75DEF5D51841}"/>
              </a:ext>
            </a:extLst>
          </p:cNvPr>
          <p:cNvSpPr txBox="1"/>
          <p:nvPr/>
        </p:nvSpPr>
        <p:spPr>
          <a:xfrm>
            <a:off x="11125200" y="2641746"/>
            <a:ext cx="6602892" cy="58462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Observations: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Better edge detection in uniform lighting.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Broken edges and irregular contours correctly classified.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Minor errors occur with blurred images or overlapping biscuits.</a:t>
            </a:r>
          </a:p>
        </p:txBody>
      </p:sp>
    </p:spTree>
    <p:extLst>
      <p:ext uri="{BB962C8B-B14F-4D97-AF65-F5344CB8AC3E}">
        <p14:creationId xmlns:p14="http://schemas.microsoft.com/office/powerpoint/2010/main" val="2615513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86014" y="571500"/>
            <a:ext cx="9205169" cy="1254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Advantages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286024" y="1965980"/>
            <a:ext cx="10605147" cy="59090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10074" lvl="1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High accuracy in detecting shape defects.</a:t>
            </a:r>
          </a:p>
          <a:p>
            <a:pPr marL="810074" lvl="1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Automated process reduces manual labor.</a:t>
            </a:r>
          </a:p>
          <a:p>
            <a:pPr marL="810074" lvl="1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Works in real time on conveyor setup.</a:t>
            </a:r>
          </a:p>
          <a:p>
            <a:pPr marL="810074" lvl="1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Low-cost system using Raspberry Pi and OpenCV.</a:t>
            </a:r>
          </a:p>
          <a:p>
            <a:pPr marL="810074" lvl="1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Non-contact and hygienic sorting process.</a:t>
            </a:r>
          </a:p>
        </p:txBody>
      </p:sp>
      <p:sp>
        <p:nvSpPr>
          <p:cNvPr id="6" name="Freeform 6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14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541415" y="809300"/>
            <a:ext cx="9205169" cy="1254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Limitations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933699" y="2538604"/>
            <a:ext cx="12420600" cy="49032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Accuracy depends on lighting and camera angle.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Difficult to handle overlapping or touching items.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Sensitive to motion blur at higher conveyor speeds.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Limited to shape-based detection (no color or texture filtering yet).</a:t>
            </a:r>
          </a:p>
        </p:txBody>
      </p:sp>
      <p:sp>
        <p:nvSpPr>
          <p:cNvPr id="6" name="Freeform 6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541415" y="540009"/>
            <a:ext cx="9205169" cy="1254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Future Scope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07579" y="2284062"/>
            <a:ext cx="11672840" cy="59090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Integrate color and size-based sorting.</a:t>
            </a: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Add AI / Deep Learning for better defect classification.</a:t>
            </a: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Combine with IoT for real-time monitoring and analytics.</a:t>
            </a: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Scale for industrial food lines with multiple cameras.</a:t>
            </a:r>
          </a:p>
        </p:txBody>
      </p:sp>
      <p:sp>
        <p:nvSpPr>
          <p:cNvPr id="6" name="Freeform 6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16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541415" y="681903"/>
            <a:ext cx="9205169" cy="1254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285999" y="2288664"/>
            <a:ext cx="13716000" cy="6467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ts val="4576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Developed an automated food sorting system based on shape detection.</a:t>
            </a:r>
          </a:p>
          <a:p>
            <a:pPr marL="457200" indent="-457200" algn="just">
              <a:lnSpc>
                <a:spcPts val="4576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Implemented edge detection (Canny) using OpenCV and Raspberry Pi 5.</a:t>
            </a:r>
          </a:p>
          <a:p>
            <a:pPr marL="457200" indent="-457200" algn="just">
              <a:lnSpc>
                <a:spcPts val="4576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Successfully identified broken or irregular biscuits on a moving conveyor.</a:t>
            </a:r>
          </a:p>
          <a:p>
            <a:pPr marL="457200" indent="-457200" algn="just">
              <a:lnSpc>
                <a:spcPts val="4576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Achieved high accuracy with real-time processing capability.</a:t>
            </a:r>
          </a:p>
          <a:p>
            <a:pPr marL="457200" indent="-457200" algn="just">
              <a:lnSpc>
                <a:spcPts val="4576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System reduces manual effort and improves sorting efficiency.</a:t>
            </a:r>
          </a:p>
          <a:p>
            <a:pPr marL="457200" indent="-457200" algn="just">
              <a:lnSpc>
                <a:spcPts val="4576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Can be enhanced with AI and multi-parameter sorting in the future.</a:t>
            </a:r>
          </a:p>
        </p:txBody>
      </p:sp>
      <p:sp>
        <p:nvSpPr>
          <p:cNvPr id="5" name="Freeform 5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68325" y="4041844"/>
            <a:ext cx="12951349" cy="1974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sz="11505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THANK YOU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09800" y="1548478"/>
            <a:ext cx="9205169" cy="1392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Team Members</a:t>
            </a:r>
          </a:p>
        </p:txBody>
      </p:sp>
      <p:sp>
        <p:nvSpPr>
          <p:cNvPr id="5" name="Freeform 5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01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490C2222-AC5D-FB39-26F1-4E72FD83F3A8}"/>
              </a:ext>
            </a:extLst>
          </p:cNvPr>
          <p:cNvSpPr txBox="1"/>
          <p:nvPr/>
        </p:nvSpPr>
        <p:spPr>
          <a:xfrm>
            <a:off x="3962400" y="3227223"/>
            <a:ext cx="8136162" cy="38974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10074" lvl="1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URK22RA1009    Adithya S</a:t>
            </a:r>
          </a:p>
          <a:p>
            <a:pPr marL="810074" lvl="1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URK22RA1010     Krishnasamy P</a:t>
            </a:r>
          </a:p>
          <a:p>
            <a:pPr marL="810074" lvl="1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URK22RA2022   Aashiq Ahmed</a:t>
            </a:r>
          </a:p>
          <a:p>
            <a:pPr marL="810074" lvl="1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URK22RA2011     Aswin P 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What to Expect During the Grape Harvest in Bordeaux - Luxe Adventure  Traveler">
            <a:extLst>
              <a:ext uri="{FF2B5EF4-FFF2-40B4-BE49-F238E27FC236}">
                <a16:creationId xmlns:a16="http://schemas.microsoft.com/office/drawing/2014/main" id="{65EBCED9-1C77-D51D-E011-13EB8C80A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677072"/>
            <a:ext cx="71437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772400" y="1984656"/>
            <a:ext cx="9872345" cy="71537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Food sorting is an essential process in food manufacturing and packaging.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It ensures quality control by separating acceptable products from defective ones.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Traditional sorting is manual, which is slow and error-prone.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Automation using computer vision and shape detection helps industries:</a:t>
            </a:r>
          </a:p>
          <a:p>
            <a:pPr marL="1828800" lvl="3" indent="-457200" algn="just">
              <a:lnSpc>
                <a:spcPct val="13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Improve efficiency</a:t>
            </a:r>
          </a:p>
          <a:p>
            <a:pPr marL="1828800" lvl="3" indent="-457200" algn="just">
              <a:lnSpc>
                <a:spcPct val="13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Reduce human labor</a:t>
            </a:r>
          </a:p>
          <a:p>
            <a:pPr marL="1828800" lvl="3" indent="-457200" algn="just">
              <a:lnSpc>
                <a:spcPct val="13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Maintain consistent quality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09007" y="217951"/>
            <a:ext cx="10469985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Introduction to Food Sorting</a:t>
            </a:r>
          </a:p>
        </p:txBody>
      </p:sp>
      <p:sp>
        <p:nvSpPr>
          <p:cNvPr id="8" name="Freeform 8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Top Robotic Applications In Food Processing | Robots.com">
            <a:extLst>
              <a:ext uri="{FF2B5EF4-FFF2-40B4-BE49-F238E27FC236}">
                <a16:creationId xmlns:a16="http://schemas.microsoft.com/office/drawing/2014/main" id="{0E004FD3-8C72-F086-626A-E2C2C5C88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415" y="950018"/>
            <a:ext cx="15975168" cy="838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40784" y="2157426"/>
            <a:ext cx="12006430" cy="5972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To design and develop an automated food sorting system based on shape analysis.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To detect and classify food items using computer vision techniques.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To improve accuracy, speed, and consistency in the sorting process.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To minimize manual labor and human error in food processing industries.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09007" y="459605"/>
            <a:ext cx="10469985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Objective of the Project</a:t>
            </a:r>
          </a:p>
        </p:txBody>
      </p:sp>
      <p:sp>
        <p:nvSpPr>
          <p:cNvPr id="8" name="Freeform 8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424197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B698CF-0304-44F9-E02D-7ADDBC796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800" y="2784945"/>
            <a:ext cx="8153400" cy="5435600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9764105">
            <a:off x="13390644" y="-2773243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9600" y="1714500"/>
            <a:ext cx="9102005" cy="74808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Ensures uniformity and product quality.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Removes defective or contaminated items before packaging.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Reduces waste and reprocessing time.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Improves production speed and efficiency.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Enhances consumer satisfaction by maintaining brand consistency.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Critical for food safety compliance and export standards.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09007" y="114300"/>
            <a:ext cx="10469985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Importance of Food Sorting</a:t>
            </a:r>
          </a:p>
        </p:txBody>
      </p:sp>
      <p:sp>
        <p:nvSpPr>
          <p:cNvPr id="8" name="Freeform 8"/>
          <p:cNvSpPr/>
          <p:nvPr/>
        </p:nvSpPr>
        <p:spPr>
          <a:xfrm rot="4268351">
            <a:off x="15858808" y="7267873"/>
            <a:ext cx="3201726" cy="3798692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77910" r="-51180"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1447800" y="9464178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252426" y="906246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972183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FE9857A-8D97-5F8A-7AD9-550A860026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91" r="7613"/>
          <a:stretch>
            <a:fillRect/>
          </a:stretch>
        </p:blipFill>
        <p:spPr>
          <a:xfrm>
            <a:off x="304800" y="2784873"/>
            <a:ext cx="6446266" cy="5050263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903466" y="2005200"/>
            <a:ext cx="9946577" cy="71537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Shape – roundness, aspect ratio, or contour pattern.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Color – ripeness, discoloration, or defects.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Size / Volume – diameter, length, or surface area.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Weight – grading fruits or vegetables by mass.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Texture – surface irregularities, bruises, or cracks.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Defect Detection – broken or misshapen items.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87902" y="442620"/>
            <a:ext cx="13312193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Sorting Parameters in Food Processing</a:t>
            </a:r>
          </a:p>
        </p:txBody>
      </p:sp>
      <p:sp>
        <p:nvSpPr>
          <p:cNvPr id="8" name="Freeform 8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957434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764105">
            <a:off x="13390644" y="-2773243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9600" y="1934228"/>
            <a:ext cx="7315200" cy="5972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Why Shape?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Used to identify and classify food items based on edges and outlines.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Helps detect defective, broken, or irregular shapes.</a:t>
            </a:r>
          </a:p>
          <a:p>
            <a:pPr marL="457200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Important for sorting items like biscuits, chips, and fruits.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868903" y="297679"/>
            <a:ext cx="12550193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Shape Parameter and Algorithm Used</a:t>
            </a:r>
          </a:p>
        </p:txBody>
      </p:sp>
      <p:sp>
        <p:nvSpPr>
          <p:cNvPr id="8" name="Freeform 8"/>
          <p:cNvSpPr/>
          <p:nvPr/>
        </p:nvSpPr>
        <p:spPr>
          <a:xfrm rot="4268351">
            <a:off x="15858808" y="7267873"/>
            <a:ext cx="3201726" cy="3798692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7910" r="-51180"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1447800" y="9464178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252426" y="906246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482CF3-1B60-F8C4-E89A-B6C7C87B2F12}"/>
              </a:ext>
            </a:extLst>
          </p:cNvPr>
          <p:cNvSpPr txBox="1"/>
          <p:nvPr/>
        </p:nvSpPr>
        <p:spPr>
          <a:xfrm>
            <a:off x="8458200" y="1888061"/>
            <a:ext cx="8865896" cy="6499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0" lang="en-US" sz="3268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Garet"/>
                <a:ea typeface="Garet"/>
                <a:cs typeface="Garet"/>
                <a:sym typeface="Garet"/>
              </a:rPr>
              <a:t>Features Used: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sz="3268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Garet"/>
                <a:ea typeface="Garet"/>
                <a:cs typeface="Garet"/>
                <a:sym typeface="Garet"/>
              </a:rPr>
              <a:t>Area: Total pixels enclosed by detected edges.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sz="3268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Garet"/>
                <a:ea typeface="Garet"/>
                <a:cs typeface="Garet"/>
                <a:sym typeface="Garet"/>
              </a:rPr>
              <a:t>Perimeter: Length of the object’s outline (from contour).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sz="3268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Garet"/>
                <a:ea typeface="Garet"/>
                <a:cs typeface="Garet"/>
                <a:sym typeface="Garet"/>
              </a:rPr>
              <a:t>Aspect Ratio: Width ÷ height of the bounding box.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sz="3268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Garet"/>
                <a:ea typeface="Garet"/>
                <a:cs typeface="Garet"/>
                <a:sym typeface="Garet"/>
              </a:rPr>
              <a:t>Circularity – 4*𝜋×(Area / Perimeter ^ 2) </a:t>
            </a:r>
            <a:endParaRPr lang="en-US" sz="3268" dirty="0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ct val="150000"/>
              </a:lnSpc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94230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">
            <a:extLst>
              <a:ext uri="{FF2B5EF4-FFF2-40B4-BE49-F238E27FC236}">
                <a16:creationId xmlns:a16="http://schemas.microsoft.com/office/drawing/2014/main" id="{3CB58598-BCDE-018B-89EC-E62F94259F54}"/>
              </a:ext>
            </a:extLst>
          </p:cNvPr>
          <p:cNvSpPr txBox="1"/>
          <p:nvPr/>
        </p:nvSpPr>
        <p:spPr>
          <a:xfrm>
            <a:off x="237336" y="5524500"/>
            <a:ext cx="3232267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Steps </a:t>
            </a:r>
          </a:p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in </a:t>
            </a:r>
          </a:p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Algorithm</a:t>
            </a:r>
          </a:p>
        </p:txBody>
      </p:sp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09800" y="1995116"/>
            <a:ext cx="9946577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Tools / Libraries: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Python + OpenCV (for image processing)</a:t>
            </a:r>
          </a:p>
          <a:p>
            <a:pPr marL="457200" indent="-457200"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Raspberry Pi 5 (for real-time processing)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87902" y="442620"/>
            <a:ext cx="13312193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Shape Parameter and Algorithm Used</a:t>
            </a:r>
          </a:p>
        </p:txBody>
      </p:sp>
      <p:sp>
        <p:nvSpPr>
          <p:cNvPr id="8" name="Freeform 8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6214256" y="901960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5BABC5-23C0-892C-EBF3-FE5EDF4DB18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3422" r="7292" b="3906"/>
          <a:stretch>
            <a:fillRect/>
          </a:stretch>
        </p:blipFill>
        <p:spPr>
          <a:xfrm>
            <a:off x="4568454" y="4262026"/>
            <a:ext cx="12440959" cy="4752497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CFD0E21C-8EA6-24DA-6457-FB5ACB3328B6}"/>
              </a:ext>
            </a:extLst>
          </p:cNvPr>
          <p:cNvSpPr/>
          <p:nvPr/>
        </p:nvSpPr>
        <p:spPr>
          <a:xfrm>
            <a:off x="2981723" y="6181502"/>
            <a:ext cx="1219200" cy="609600"/>
          </a:xfrm>
          <a:prstGeom prst="rightArrow">
            <a:avLst/>
          </a:prstGeom>
          <a:solidFill>
            <a:srgbClr val="FDFCF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F006D3F-4BA2-8BD1-867C-79796989F6F5}"/>
              </a:ext>
            </a:extLst>
          </p:cNvPr>
          <p:cNvSpPr/>
          <p:nvPr/>
        </p:nvSpPr>
        <p:spPr>
          <a:xfrm>
            <a:off x="8446998" y="6677170"/>
            <a:ext cx="5573802" cy="2200129"/>
          </a:xfrm>
          <a:prstGeom prst="rect">
            <a:avLst/>
          </a:prstGeom>
          <a:solidFill>
            <a:srgbClr val="FDFC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4156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764105">
            <a:off x="13390644" y="-2773243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33832" y="1602931"/>
            <a:ext cx="16850071" cy="67265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Algorithm Used: Canny Edge Detection (OpenCV)</a:t>
            </a:r>
          </a:p>
          <a:p>
            <a:pPr algn="just">
              <a:lnSpc>
                <a:spcPct val="150000"/>
              </a:lnSpc>
              <a:spcBef>
                <a:spcPct val="0"/>
              </a:spcBef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Steps Involved:</a:t>
            </a:r>
          </a:p>
          <a:p>
            <a:pPr marL="914400" lvl="1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Image Acquisition – Capture image using camera.</a:t>
            </a:r>
          </a:p>
          <a:p>
            <a:pPr marL="914400" lvl="1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Grayscale Conversion – Convert to a single intensity channel.</a:t>
            </a:r>
          </a:p>
          <a:p>
            <a:pPr marL="914400" lvl="1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Noise Reduction – Apply Gaussian Blur to smooth image.</a:t>
            </a:r>
          </a:p>
          <a:p>
            <a:pPr marL="914400" lvl="1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Gradient Calculation – Detect intensity change using Sobel filters.</a:t>
            </a:r>
          </a:p>
          <a:p>
            <a:pPr marL="914400" lvl="1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Non-Maximum Suppression – Keep only the strongest edges.</a:t>
            </a:r>
          </a:p>
          <a:p>
            <a:pPr marL="914400" lvl="1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Double Thresholding – Identify strong and weak edges.</a:t>
            </a:r>
          </a:p>
          <a:p>
            <a:pPr marL="914400" lvl="1" indent="-4572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268" dirty="0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Edge Tracking by Hysteresis – Connect valid edge pixels.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49803" y="57891"/>
            <a:ext cx="13388393" cy="1254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5000" b="1" dirty="0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Edge Detection for Shape Recognition</a:t>
            </a:r>
          </a:p>
        </p:txBody>
      </p:sp>
      <p:sp>
        <p:nvSpPr>
          <p:cNvPr id="8" name="Freeform 8"/>
          <p:cNvSpPr/>
          <p:nvPr/>
        </p:nvSpPr>
        <p:spPr>
          <a:xfrm rot="4268351">
            <a:off x="15858808" y="7267873"/>
            <a:ext cx="3201726" cy="3798692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7910" r="-51180"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1447800" y="9464178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252426" y="9062463"/>
            <a:ext cx="1271574" cy="81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 dirty="0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660280-6A87-8D74-C78F-CDA1D9A802CF}"/>
              </a:ext>
            </a:extLst>
          </p:cNvPr>
          <p:cNvSpPr txBox="1"/>
          <p:nvPr/>
        </p:nvSpPr>
        <p:spPr>
          <a:xfrm>
            <a:off x="1693894" y="8869605"/>
            <a:ext cx="15765777" cy="595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268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Garet"/>
                <a:ea typeface="Garet"/>
                <a:cs typeface="Garet"/>
                <a:sym typeface="Garet"/>
              </a:rPr>
              <a:t>Output: A clear binary edge map outlining each object’s shape.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3892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854</Words>
  <Application>Microsoft Office PowerPoint</Application>
  <PresentationFormat>Custom</PresentationFormat>
  <Paragraphs>151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Wingdings</vt:lpstr>
      <vt:lpstr>Calibri</vt:lpstr>
      <vt:lpstr>Arial</vt:lpstr>
      <vt:lpstr>Garet Bold</vt:lpstr>
      <vt:lpstr>Garet</vt:lpstr>
      <vt:lpstr>Alexandria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Professional Project Presentation</dc:title>
  <cp:lastModifiedBy>ASWIN P A</cp:lastModifiedBy>
  <cp:revision>3</cp:revision>
  <dcterms:created xsi:type="dcterms:W3CDTF">2006-08-16T00:00:00Z</dcterms:created>
  <dcterms:modified xsi:type="dcterms:W3CDTF">2025-11-04T19:24:05Z</dcterms:modified>
  <dc:identifier>DAG3wMK7h4k</dc:identifier>
</cp:coreProperties>
</file>

<file path=docProps/thumbnail.jpeg>
</file>